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0" r:id="rId1"/>
  </p:sldMasterIdLst>
  <p:notesMasterIdLst>
    <p:notesMasterId r:id="rId11"/>
  </p:notesMasterIdLst>
  <p:sldIdLst>
    <p:sldId id="277" r:id="rId2"/>
    <p:sldId id="278" r:id="rId3"/>
    <p:sldId id="307" r:id="rId4"/>
    <p:sldId id="263" r:id="rId5"/>
    <p:sldId id="264" r:id="rId6"/>
    <p:sldId id="261" r:id="rId7"/>
    <p:sldId id="314" r:id="rId8"/>
    <p:sldId id="258" r:id="rId9"/>
    <p:sldId id="297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89787" autoAdjust="0"/>
  </p:normalViewPr>
  <p:slideViewPr>
    <p:cSldViewPr>
      <p:cViewPr varScale="1">
        <p:scale>
          <a:sx n="77" d="100"/>
          <a:sy n="77" d="100"/>
        </p:scale>
        <p:origin x="172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it-IT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it-IT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C1594D-362C-4AD8-950F-48383D6392EF}" type="datetimeFigureOut">
              <a:rPr lang="en-US"/>
              <a:pPr>
                <a:defRPr/>
              </a:pPr>
              <a:t>10/18/2022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it-IT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it-IT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EF8229-420C-478B-AE78-3C96EAD0BE7C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8291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dirty="0"/>
              <a:t>Questa presentazione illustra le nuove capacità di PowerPoint ed è consigliabile visualizzarla nella modalità Presentazione. Queste diapositive sono progettate per illustrare alcune ottime idee per la creazione di presentazioni in PowerPoint 2011.</a:t>
            </a:r>
          </a:p>
          <a:p>
            <a:pPr>
              <a:spcBef>
                <a:spcPct val="0"/>
              </a:spcBef>
            </a:pPr>
            <a:endParaRPr dirty="0"/>
          </a:p>
          <a:p>
            <a:pPr>
              <a:spcBef>
                <a:spcPct val="0"/>
              </a:spcBef>
            </a:pPr>
            <a:r>
              <a:rPr dirty="0"/>
              <a:t>Per visualizzare altri modelli di esempio, fare clic sul menu File, quindi scegliere Nuovo modello. In Modelli fare clic su Presentazioni.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18418E-2A63-4B00-9942-73629F569CBC}" type="slidenum">
              <a:rPr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758D57-6C8D-4C8B-BC12-19C9E24D4247}" type="slidenum">
              <a:rPr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F3F4B2-34FE-443F-9CC8-29728AF6A838}" type="slidenum">
              <a:rPr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ABB172-ECDD-4C7E-B846-4E413225A2BB}" type="slidenum">
              <a:rPr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D00545-A490-4D9D-98C0-EFEE548ACD9E}" type="slidenum">
              <a:rPr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E8F998-76F8-425C-B7AE-3EBD2DEA3EAB}" type="slidenum">
              <a:rPr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E8F998-76F8-425C-B7AE-3EBD2DEA3EAB}" type="slidenum">
              <a:rPr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F3F4B2-34FE-443F-9CC8-29728AF6A838}" type="slidenum">
              <a:rPr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CDFBA4-14FC-4ADA-87C9-70BB1576EA70}" type="slidenum">
              <a:rPr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387F67A4-4800-4A1F-8E8C-BE92AFCC6281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EE10440A-D756-4ECD-A30B-194FE0C6F6AB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8" y="20638"/>
            <a:ext cx="34988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3613" y="20638"/>
            <a:ext cx="5624512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638" y="2817813"/>
            <a:ext cx="7669212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2863" y="2819400"/>
            <a:ext cx="1460500" cy="229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"/>
          <p:cNvPicPr>
            <a:picLocks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638" y="5089525"/>
            <a:ext cx="9097962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 userDrawn="1"/>
        </p:nvSpPr>
        <p:spPr>
          <a:xfrm>
            <a:off x="8755063" y="2470150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kumimoji="0"/>
            </a:pPr>
            <a:endParaRPr kumimoji="0" lang="it-IT">
              <a:solidFill>
                <a:srgbClr val="F47F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A8BDADF9-A59D-4B58-A7DA-09BE00755FBC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B8DA86A3-2F90-4763-B364-E21BAD7F07AB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181345C9-E7B6-4A5C-A8E0-B88E2EFE654F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5CA0313F-22A7-4B4C-90BE-7CA87F56D132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 cstate="print"/>
          <a:srcRect l="2599" r="5875" b="5263"/>
          <a:stretch>
            <a:fillRect/>
          </a:stretch>
        </p:blipFill>
        <p:spPr bwMode="auto">
          <a:xfrm>
            <a:off x="3175" y="5867400"/>
            <a:ext cx="9144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/>
            </a:lvl1pPr>
          </a:lstStyle>
          <a:p>
            <a:pPr>
              <a:defRPr kumimoji="0"/>
            </a:pPr>
            <a:fld id="{51B8E871-79BE-4CF9-B986-0F8A94426B4A}" type="datetimeFigureOut">
              <a:rPr kumimoji="0" lang="en-US"/>
              <a:pPr>
                <a:defRPr kumimoji="0"/>
              </a:pPr>
              <a:t>10/18/2022</a:t>
            </a:fld>
            <a:endParaRPr kumimoji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/>
            </a:lvl1pPr>
          </a:lstStyle>
          <a:p>
            <a:pPr>
              <a:defRPr kumimoji="0"/>
            </a:pPr>
            <a:endParaRPr kumimoji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/>
            </a:lvl1pPr>
          </a:lstStyle>
          <a:p>
            <a:pPr>
              <a:defRPr kumimoji="0"/>
            </a:pPr>
            <a:fld id="{1CEC6361-44D8-4AB3-84C9-77945C10BF90}" type="slidenum">
              <a:rPr kumimoji="0"/>
              <a:pPr>
                <a:defRPr kumimoji="0"/>
              </a:pPr>
              <a:t>‹N›</a:t>
            </a:fld>
            <a:endParaRPr kumimoji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8" y="20638"/>
            <a:ext cx="34988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3613" y="20638"/>
            <a:ext cx="5624512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638" y="2817813"/>
            <a:ext cx="7669212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2863" y="2819400"/>
            <a:ext cx="1460500" cy="229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/>
          <p:cNvPicPr>
            <a:picLocks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638" y="5089525"/>
            <a:ext cx="9097962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3"/>
          <p:cNvSpPr/>
          <p:nvPr userDrawn="1"/>
        </p:nvSpPr>
        <p:spPr>
          <a:xfrm>
            <a:off x="8755063" y="2470150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kumimoji="0"/>
            </a:pPr>
            <a:endParaRPr kumimoji="0" lang="it-IT">
              <a:solidFill>
                <a:srgbClr val="F47F28"/>
              </a:solidFill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it-IT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>
            <a:normAutofit/>
          </a:bodyPr>
          <a:lstStyle>
            <a:lvl1pPr marL="0" indent="0" eaLnBrk="1" latinLnBrk="0" hangingPunct="1">
              <a:defRPr kumimoji="0" lang="it-IT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 eaLnBrk="1" latinLnBrk="0" hangingPunct="1"/>
            <a:r>
              <a:rPr lang="it-IT"/>
              <a:t>Fare clic per modificare stile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</a:lstStyle>
          <a:p>
            <a:pPr>
              <a:defRPr kumimoji="0"/>
            </a:pPr>
            <a:fld id="{387F67A4-4800-4A1F-8E8C-BE92AFCC6281}" type="datetimeFigureOut">
              <a:rPr kumimoji="0" lang="en-US"/>
              <a:pPr>
                <a:defRPr kumimoji="0"/>
              </a:pPr>
              <a:t>10/18/2022</a:t>
            </a:fld>
            <a:endParaRPr kumimoji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</a:lstStyle>
          <a:p>
            <a:pPr>
              <a:defRPr kumimoji="0"/>
            </a:pPr>
            <a:endParaRPr kumimoji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</a:lstStyle>
          <a:p>
            <a:pPr>
              <a:defRPr kumimoji="0"/>
            </a:pPr>
            <a:fld id="{EE10440A-D756-4ECD-A30B-194FE0C6F6AB}" type="slidenum">
              <a:rPr kumimoji="0"/>
              <a:pPr>
                <a:defRPr kumimoji="0"/>
              </a:pPr>
              <a:t>‹N›</a:t>
            </a:fld>
            <a:endParaRPr kumimoj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: enfa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/>
              <a:t>Fare clic per modificare stile</a:t>
            </a:r>
            <a:endParaRPr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it-IT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it-IT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it-IT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it-IT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it-IT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 kumimoji="0"/>
            </a:pPr>
            <a:fld id="{A2C8A860-B7CA-4F93-A7D5-72A7386C8DDA}" type="datetimeFigureOut">
              <a:rPr kumimoji="0" lang="en-US"/>
              <a:pPr>
                <a:defRPr kumimoji="0"/>
              </a:pPr>
              <a:t>10/18/2022</a:t>
            </a:fld>
            <a:endParaRPr kumimoji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 kumimoji="0"/>
            </a:pPr>
            <a:endParaRPr kumimoji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 kumimoji="0"/>
            </a:pPr>
            <a:fld id="{D93D8C49-A129-4270-A82C-55BA701B11F2}" type="slidenum">
              <a:rPr kumimoji="0"/>
              <a:pPr>
                <a:defRPr kumimoji="0"/>
              </a:pPr>
              <a:t>‹N›</a:t>
            </a:fld>
            <a:endParaRPr kumimoji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: enfa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it-IT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it-IT"/>
              <a:t>Fare clic per modificare stile</a:t>
            </a:r>
            <a:endParaRPr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it-IT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it-IT" sz="2000" b="1"/>
            </a:lvl2pPr>
            <a:lvl3pPr marL="914400" indent="0" eaLnBrk="1" latinLnBrk="0" hangingPunct="1">
              <a:buNone/>
              <a:defRPr kumimoji="0" lang="it-IT" sz="1800" b="1"/>
            </a:lvl3pPr>
            <a:lvl4pPr marL="1371600" indent="0" eaLnBrk="1" latinLnBrk="0" hangingPunct="1">
              <a:buNone/>
              <a:defRPr kumimoji="0" lang="it-IT" sz="1600" b="1"/>
            </a:lvl4pPr>
            <a:lvl5pPr marL="1828800" indent="0" eaLnBrk="1" latinLnBrk="0" hangingPunct="1">
              <a:buNone/>
              <a:defRPr kumimoji="0" lang="it-IT" sz="1600" b="1"/>
            </a:lvl5pPr>
            <a:lvl6pPr marL="2286000" indent="0" eaLnBrk="1" latinLnBrk="0" hangingPunct="1">
              <a:buNone/>
              <a:defRPr kumimoji="0" lang="it-IT" sz="1600" b="1"/>
            </a:lvl6pPr>
            <a:lvl7pPr marL="2743200" indent="0" eaLnBrk="1" latinLnBrk="0" hangingPunct="1">
              <a:buNone/>
              <a:defRPr kumimoji="0" lang="it-IT" sz="1600" b="1"/>
            </a:lvl7pPr>
            <a:lvl8pPr marL="3200400" indent="0" eaLnBrk="1" latinLnBrk="0" hangingPunct="1">
              <a:buNone/>
              <a:defRPr kumimoji="0" lang="it-IT" sz="1600" b="1"/>
            </a:lvl8pPr>
            <a:lvl9pPr marL="3657600" indent="0" eaLnBrk="1" latinLnBrk="0" hangingPunct="1">
              <a:buNone/>
              <a:defRPr kumimoji="0" lang="it-IT" sz="1600" b="1"/>
            </a:lvl9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/>
            </a:lvl1pPr>
          </a:lstStyle>
          <a:p>
            <a:pPr>
              <a:defRPr kumimoji="0"/>
            </a:pPr>
            <a:fld id="{4C0DDC4B-D0E2-4551-AE32-401E5EB94811}" type="datetimeFigureOut">
              <a:rPr kumimoji="0" lang="en-US"/>
              <a:pPr>
                <a:defRPr kumimoji="0"/>
              </a:pPr>
              <a:t>10/18/2022</a:t>
            </a:fld>
            <a:endParaRPr kumimoji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/>
            </a:lvl1pPr>
          </a:lstStyle>
          <a:p>
            <a:pPr>
              <a:defRPr kumimoji="0"/>
            </a:pPr>
            <a:endParaRPr kumimoji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/>
            </a:lvl1pPr>
          </a:lstStyle>
          <a:p>
            <a:pPr>
              <a:defRPr kumimoji="0"/>
            </a:pPr>
            <a:fld id="{ED5ADEF5-6014-43A2-AB0C-61D93A463B67}" type="slidenum">
              <a:rPr kumimoji="0"/>
              <a:pPr>
                <a:defRPr kumimoji="0"/>
              </a:pPr>
              <a:t>‹N›</a:t>
            </a:fld>
            <a:endParaRPr kumimoji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con tes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kumimoji="0"/>
            </a:pPr>
            <a:endParaRPr kumimoji="0" lang="it-IT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it-IT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it-IT"/>
              <a:t>Fare clic per modificare stile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it-IT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</a:lstStyle>
          <a:p>
            <a:pPr>
              <a:defRPr kumimoji="0"/>
            </a:pPr>
            <a:fld id="{A60EB490-47CC-4A79-A9EB-DE64487B16AF}" type="datetimeFigureOut">
              <a:rPr kumimoji="0" lang="en-US"/>
              <a:pPr>
                <a:defRPr kumimoji="0"/>
              </a:pPr>
              <a:t>10/18/2022</a:t>
            </a:fld>
            <a:endParaRPr kumimoji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</a:lstStyle>
          <a:p>
            <a:pPr>
              <a:defRPr kumimoji="0"/>
            </a:pPr>
            <a:endParaRPr kumimoji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</a:lstStyle>
          <a:p>
            <a:pPr>
              <a:defRPr kumimoji="0"/>
            </a:pPr>
            <a:fld id="{E29F5F7B-1EC5-4116-9606-15557A48B37B}" type="slidenum">
              <a:rPr kumimoji="0"/>
              <a:pPr>
                <a:defRPr kumimoji="0"/>
              </a:pPr>
              <a:t>‹N›</a:t>
            </a:fld>
            <a:endParaRPr kumimoji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p multimedial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/>
          <p:nvPr userDrawn="1"/>
        </p:nvSpPr>
        <p:spPr>
          <a:xfrm>
            <a:off x="595313" y="4800600"/>
            <a:ext cx="4873625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kumimoji="0"/>
            </a:pPr>
            <a:endParaRPr kumimoji="0" lang="it-IT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it-IT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it-IT"/>
              <a:t>Fare clic per modificare stile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 rtlCol="0">
            <a:normAutofit/>
          </a:bodyPr>
          <a:lstStyle>
            <a:lvl1pPr eaLnBrk="1" latinLnBrk="0" hangingPunct="1">
              <a:buNone/>
              <a:defRPr kumimoji="0" lang="it-IT"/>
            </a:lvl1pPr>
          </a:lstStyle>
          <a:p>
            <a:pPr lvl="0" eaLnBrk="1" latinLnBrk="0" hangingPunct="1"/>
            <a:r>
              <a:rPr lang="it-IT"/>
              <a:t>Fare clic sull'icona per inserire un clip multimediale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it-IT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</a:lstStyle>
          <a:p>
            <a:pPr>
              <a:defRPr kumimoji="0"/>
            </a:pPr>
            <a:fld id="{F8C49630-9DFB-4390-BFAA-E34FB5E87F16}" type="datetimeFigureOut">
              <a:rPr kumimoji="0" lang="en-US"/>
              <a:pPr>
                <a:defRPr kumimoji="0"/>
              </a:pPr>
              <a:t>10/18/2022</a:t>
            </a:fld>
            <a:endParaRPr kumimoji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</a:lstStyle>
          <a:p>
            <a:pPr>
              <a:defRPr kumimoji="0"/>
            </a:pPr>
            <a:endParaRPr kumimoji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</a:lstStyle>
          <a:p>
            <a:pPr>
              <a:defRPr kumimoji="0"/>
            </a:pPr>
            <a:fld id="{2E6B9DF1-C7FF-4432-B616-8A6D6220A10D}" type="slidenum">
              <a:rPr kumimoji="0"/>
              <a:pPr>
                <a:defRPr kumimoji="0"/>
              </a:pPr>
              <a:t>‹N›</a:t>
            </a:fld>
            <a:endParaRPr kumimoji="0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it-IT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it-IT"/>
              <a:t>Fare clic per modificare stile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/>
            </a:lvl1pPr>
          </a:lstStyle>
          <a:p>
            <a:pPr>
              <a:defRPr kumimoji="0"/>
            </a:pPr>
            <a:fld id="{A8BDADF9-A59D-4B58-A7DA-09BE00755FBC}" type="datetimeFigureOut">
              <a:rPr kumimoji="0" lang="en-US"/>
              <a:pPr>
                <a:defRPr kumimoji="0"/>
              </a:pPr>
              <a:t>10/18/2022</a:t>
            </a:fld>
            <a:endParaRPr kumimoji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/>
            </a:lvl1pPr>
          </a:lstStyle>
          <a:p>
            <a:pPr>
              <a:defRPr kumimoji="0"/>
            </a:pPr>
            <a:endParaRPr kumimoj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/>
            </a:lvl1pPr>
          </a:lstStyle>
          <a:p>
            <a:pPr>
              <a:defRPr kumimoji="0"/>
            </a:pPr>
            <a:fld id="{B8DA86A3-2F90-4763-B364-E21BAD7F07AB}" type="slidenum">
              <a:rPr kumimoji="0"/>
              <a:pPr>
                <a:defRPr kumimoji="0"/>
              </a:pPr>
              <a:t>‹N›</a:t>
            </a:fld>
            <a:endParaRPr kumimoji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FA3E2A21-8CD7-456B-BFB0-00437F14987D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A26D6292-07CE-4ED6-9686-5E0CCAD4BCB4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 l="2599" r="5875" b="5263"/>
          <a:stretch>
            <a:fillRect/>
          </a:stretch>
        </p:blipFill>
        <p:spPr bwMode="auto">
          <a:xfrm>
            <a:off x="3175" y="5867400"/>
            <a:ext cx="9144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18,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E19EA942-25C2-4F62-A694-F6919D8D77C3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  <p:sp>
        <p:nvSpPr>
          <p:cNvPr id="9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kumimoji="0"/>
            </a:pPr>
            <a:r>
              <a:rPr kumimoji="0" lang="it-IT"/>
              <a:t>             </a:t>
            </a:r>
          </a:p>
        </p:txBody>
      </p:sp>
      <p:sp>
        <p:nvSpPr>
          <p:cNvPr id="10" name="Rectangle 7"/>
          <p:cNvSpPr/>
          <p:nvPr userDrawn="1"/>
        </p:nvSpPr>
        <p:spPr>
          <a:xfrm>
            <a:off x="8686800" y="5265738"/>
            <a:ext cx="457200" cy="9683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kumimoji="0"/>
            </a:pPr>
            <a:r>
              <a:rPr kumimoji="0" lang="it-IT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11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kumimoji="0"/>
            </a:pPr>
            <a:r>
              <a:rPr kumimoji="0" lang="it-IT"/>
              <a:t>      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B3A90178-0D72-41F0-9A65-BE7215290746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D58F9628-A8EE-4F18-ADF8-EE7C2D515BB6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B3A90178-0D72-41F0-9A65-BE7215290746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D58F9628-A8EE-4F18-ADF8-EE7C2D515BB6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7325AD68-ED31-434F-BA0B-A9DF9E02B021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0CA88395-8C20-499C-9596-5C3BEB3A8A26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2444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B3A90178-0D72-41F0-9A65-BE7215290746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D58F9628-A8EE-4F18-ADF8-EE7C2D515BB6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4E9102A0-AF16-4442-9068-53E7E9250A05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 kumimoji="0"/>
            </a:pPr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 kumimoji="0"/>
            </a:pPr>
            <a:fld id="{62AD8E3C-2DF9-4E41-B312-4275E5A5E782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kumimoji="0"/>
            </a:pPr>
            <a:fld id="{9C37E476-453E-4A34-9149-7054CBE52A30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kumimoji="0"/>
            </a:pPr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kumimoji="0"/>
            </a:pPr>
            <a:fld id="{BDC978F8-3EE5-42AC-80FE-EDF444430A90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  <p:sp>
        <p:nvSpPr>
          <p:cNvPr id="12" name="Rectangle 7"/>
          <p:cNvSpPr/>
          <p:nvPr userDrawn="1"/>
        </p:nvSpPr>
        <p:spPr>
          <a:xfrm>
            <a:off x="1792288" y="4800600"/>
            <a:ext cx="5500687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kumimoji="0"/>
            </a:pPr>
            <a:endParaRPr kumimoji="0" lang="it-IT" b="1">
              <a:latin typeface="Georgia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 kumimoji="0"/>
            </a:pPr>
            <a:fld id="{B3A90178-0D72-41F0-9A65-BE7215290746}" type="datetimeFigureOut">
              <a:rPr kumimoji="0" lang="mr-IN" smtClean="0"/>
              <a:pPr>
                <a:defRPr kumimoji="0"/>
              </a:pPr>
              <a:t>18-10-2022</a:t>
            </a:fld>
            <a:endParaRPr kumimoji="0"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 kumimoji="0"/>
            </a:pPr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 kumimoji="0"/>
            </a:pPr>
            <a:fld id="{D58F9628-A8EE-4F18-ADF8-EE7C2D515BB6}" type="slidenum">
              <a:rPr kumimoji="0" lang="nb-NO" smtClean="0"/>
              <a:pPr>
                <a:defRPr kumimoji="0"/>
              </a:pPr>
              <a:t>‹N›</a:t>
            </a:fld>
            <a:endParaRPr kumimoji="0"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663" r:id="rId13"/>
    <p:sldLayoutId id="2147483666" r:id="rId14"/>
    <p:sldLayoutId id="2147483669" r:id="rId15"/>
    <p:sldLayoutId id="2147483670" r:id="rId16"/>
    <p:sldLayoutId id="2147483672" r:id="rId17"/>
    <p:sldLayoutId id="2147483674" r:id="rId18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hyperlink" Target="mailto:duga.marina@icpertini.cloud" TargetMode="Externa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 descr="th-8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301208"/>
            <a:ext cx="1619672" cy="114456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79512" y="3501008"/>
            <a:ext cx="7315200" cy="914400"/>
          </a:xfr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it-IT" i="1" dirty="0"/>
              <a:t>  SPAZIO ASCOLTO genitori</a:t>
            </a:r>
            <a:br>
              <a:rPr lang="it-IT" i="1" dirty="0"/>
            </a:br>
            <a:r>
              <a:rPr lang="it-IT" i="1" dirty="0"/>
              <a:t>  area benessere e inclusione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5004048" y="260648"/>
            <a:ext cx="3960440" cy="23042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2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I.C. S. PERTINI MILANO</a:t>
            </a:r>
          </a:p>
          <a:p>
            <a:r>
              <a:rPr lang="it-IT" sz="2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Falcone - Borsellino</a:t>
            </a:r>
          </a:p>
          <a:p>
            <a:r>
              <a:rPr lang="it-IT" sz="2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B. Munari </a:t>
            </a:r>
            <a:r>
              <a:rPr lang="mr-IN" sz="2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–</a:t>
            </a:r>
            <a:r>
              <a:rPr lang="it-IT" sz="2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 G. Verga</a:t>
            </a:r>
          </a:p>
          <a:p>
            <a:r>
              <a:rPr lang="it-IT" sz="2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G.B. Pirelli </a:t>
            </a:r>
          </a:p>
          <a:p>
            <a:r>
              <a:rPr lang="it-IT" sz="2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Scuola in H Niguarda</a:t>
            </a:r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995936" y="6165304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Dott.ssa Marina Duga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444208" y="5445224"/>
            <a:ext cx="216024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ANNO SCOLASTICO</a:t>
            </a:r>
          </a:p>
          <a:p>
            <a:r>
              <a:rPr lang="it-IT" dirty="0"/>
              <a:t>2022-2023</a:t>
            </a:r>
          </a:p>
        </p:txBody>
      </p:sp>
      <p:pic>
        <p:nvPicPr>
          <p:cNvPr id="9" name="Immagine 8" descr="th-2.jpe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06535">
            <a:off x="2553889" y="5408468"/>
            <a:ext cx="1008112" cy="873697"/>
          </a:xfrm>
          <a:prstGeom prst="rect">
            <a:avLst/>
          </a:prstGeom>
        </p:spPr>
      </p:pic>
      <p:pic>
        <p:nvPicPr>
          <p:cNvPr id="11" name="Immagine 10" descr="th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16632"/>
            <a:ext cx="1114539" cy="1397152"/>
          </a:xfrm>
          <a:prstGeom prst="rect">
            <a:avLst/>
          </a:prstGeom>
        </p:spPr>
      </p:pic>
      <p:pic>
        <p:nvPicPr>
          <p:cNvPr id="12" name="Immagine 11" descr="th-3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556792"/>
            <a:ext cx="1152128" cy="1152128"/>
          </a:xfrm>
          <a:prstGeom prst="rect">
            <a:avLst/>
          </a:prstGeom>
        </p:spPr>
      </p:pic>
      <p:pic>
        <p:nvPicPr>
          <p:cNvPr id="4" name="Immagine 3" descr="IC Sandro Pertin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2940834" cy="2448272"/>
          </a:xfrm>
          <a:prstGeom prst="rect">
            <a:avLst/>
          </a:prstGeom>
        </p:spPr>
      </p:pic>
      <p:pic>
        <p:nvPicPr>
          <p:cNvPr id="6" name="Immagine 5" descr="pertini giardino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391" y="2996952"/>
            <a:ext cx="1200940" cy="1944216"/>
          </a:xfrm>
          <a:prstGeom prst="rect">
            <a:avLst/>
          </a:prstGeom>
        </p:spPr>
      </p:pic>
      <p:pic>
        <p:nvPicPr>
          <p:cNvPr id="7" name="Immagine 6" descr="Schermata 2020-12-02 alle 21.35.42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157192"/>
            <a:ext cx="1951670" cy="1412776"/>
          </a:xfrm>
          <a:prstGeom prst="rect">
            <a:avLst/>
          </a:prstGeom>
        </p:spPr>
      </p:pic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C25D7D6-1A6A-DE48-A9B5-945D4A3ACD70}"/>
              </a:ext>
            </a:extLst>
          </p:cNvPr>
          <p:cNvSpPr txBox="1">
            <a:spLocks/>
          </p:cNvSpPr>
          <p:nvPr/>
        </p:nvSpPr>
        <p:spPr>
          <a:xfrm>
            <a:off x="4940693" y="260647"/>
            <a:ext cx="4203307" cy="242656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9144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it-IT" sz="3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cs typeface="Al Bayan" pitchFamily="2" charset="-78"/>
              </a:rPr>
              <a:t>I.C. S. PERTINI MILANO</a:t>
            </a:r>
          </a:p>
          <a:p>
            <a:pPr fontAlgn="auto">
              <a:spcAft>
                <a:spcPts val="0"/>
              </a:spcAft>
            </a:pPr>
            <a:r>
              <a:rPr lang="it-IT" sz="3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cs typeface="Al Bayan" pitchFamily="2" charset="-78"/>
              </a:rPr>
              <a:t>Falcone - Borsellino</a:t>
            </a:r>
          </a:p>
          <a:p>
            <a:pPr fontAlgn="auto">
              <a:spcAft>
                <a:spcPts val="0"/>
              </a:spcAft>
            </a:pPr>
            <a:r>
              <a:rPr lang="it-IT" sz="3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cs typeface="Al Bayan" pitchFamily="2" charset="-78"/>
              </a:rPr>
              <a:t>B. Munari </a:t>
            </a:r>
            <a:r>
              <a:rPr lang="mr-IN" sz="3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j-lt"/>
              </a:rPr>
              <a:t>–</a:t>
            </a:r>
            <a:r>
              <a:rPr lang="it-IT" sz="3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cs typeface="Al Bayan" pitchFamily="2" charset="-78"/>
              </a:rPr>
              <a:t> G. Verga</a:t>
            </a:r>
          </a:p>
          <a:p>
            <a:pPr fontAlgn="auto">
              <a:spcAft>
                <a:spcPts val="0"/>
              </a:spcAft>
            </a:pPr>
            <a:r>
              <a:rPr lang="it-IT" sz="3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cs typeface="Al Bayan" pitchFamily="2" charset="-78"/>
              </a:rPr>
              <a:t>G.B. Pirelli </a:t>
            </a:r>
          </a:p>
          <a:p>
            <a:pPr fontAlgn="auto">
              <a:spcAft>
                <a:spcPts val="0"/>
              </a:spcAft>
            </a:pPr>
            <a:r>
              <a:rPr lang="it-IT" sz="3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cs typeface="Al Bayan" pitchFamily="2" charset="-78"/>
              </a:rPr>
              <a:t>Scuola in H Niguarda</a:t>
            </a:r>
          </a:p>
          <a:p>
            <a:pPr fontAlgn="auto">
              <a:spcAft>
                <a:spcPts val="0"/>
              </a:spcAft>
            </a:pPr>
            <a:endParaRPr lang="it-IT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20951"/>
            <a:ext cx="4892718" cy="949278"/>
          </a:xfrm>
          <a:solidFill>
            <a:srgbClr val="FFC000"/>
          </a:solidFill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cap="none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Perché lo sportello?</a:t>
            </a:r>
            <a:endParaRPr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74068" y="1533626"/>
            <a:ext cx="1291208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7000" b="1" dirty="0">
                <a:solidFill>
                  <a:srgbClr val="F26200">
                    <a:alpha val="40000"/>
                  </a:srgbClr>
                </a:solidFill>
                <a:latin typeface="+mn-lt"/>
                <a:cs typeface="Arial" pitchFamily="34" charset="0"/>
              </a:rPr>
              <a:t>1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4242060"/>
            <a:ext cx="778301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…per accogliere le diverse richieste relative alle diverse fasce dell’età evolutiva legate ad eventuali dubbi e preoccupazioni sul percorso scolastico, ma non solo, in un’ottica di promozione del benessere e di  prevenzione del disagio</a:t>
            </a:r>
          </a:p>
        </p:txBody>
      </p:sp>
      <p:pic>
        <p:nvPicPr>
          <p:cNvPr id="3" name="Immagine 2" descr="th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568" y="1275172"/>
            <a:ext cx="2645032" cy="2645032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A6C9785E-8B44-EFCE-7381-6689DDE27DE6}"/>
              </a:ext>
            </a:extLst>
          </p:cNvPr>
          <p:cNvSpPr txBox="1"/>
          <p:nvPr/>
        </p:nvSpPr>
        <p:spPr>
          <a:xfrm>
            <a:off x="6372200" y="332656"/>
            <a:ext cx="207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I.C. Sandro Pertini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73CA4AB-F8DA-1DC4-780B-761ED39AB7BA}"/>
              </a:ext>
            </a:extLst>
          </p:cNvPr>
          <p:cNvSpPr txBox="1"/>
          <p:nvPr/>
        </p:nvSpPr>
        <p:spPr>
          <a:xfrm>
            <a:off x="5804344" y="710924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Anno scolastico 2022-2023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0400" y="424445"/>
            <a:ext cx="6050632" cy="708025"/>
          </a:xfrm>
          <a:prstGeom prst="rect">
            <a:avLst/>
          </a:prstGeom>
          <a:solidFill>
            <a:srgbClr val="FFC000"/>
          </a:solidFill>
        </p:spPr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+mn-cs"/>
              </a:rPr>
              <a:t>A chi è rivolto?</a:t>
            </a:r>
            <a:endParaRPr lang="it-IT" sz="4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936875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888" y="5127625"/>
            <a:ext cx="7974012" cy="400050"/>
          </a:xfrm>
          <a:prstGeom prst="rect">
            <a:avLst/>
          </a:prstGeom>
          <a:noFill/>
        </p:spPr>
        <p:txBody>
          <a:bodyPr wrap="none">
            <a:norm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9463" name="Group 23"/>
          <p:cNvGrpSpPr>
            <a:grpSpLocks/>
          </p:cNvGrpSpPr>
          <p:nvPr/>
        </p:nvGrpSpPr>
        <p:grpSpPr bwMode="auto">
          <a:xfrm>
            <a:off x="755576" y="692696"/>
            <a:ext cx="7848872" cy="5472608"/>
            <a:chOff x="6324600" y="1587511"/>
            <a:chExt cx="2057400" cy="2708434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/>
                <a:t>         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7000" b="1" dirty="0">
                <a:solidFill>
                  <a:srgbClr val="65B131">
                    <a:alpha val="64000"/>
                  </a:srgbClr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11912" y="1903078"/>
              <a:ext cx="1930400" cy="2205118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2800" b="1" dirty="0">
                <a:solidFill>
                  <a:srgbClr val="262626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  <a:latin typeface="+mn-lt"/>
                <a:cs typeface="+mn-cs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800" b="1" dirty="0">
                  <a:solidFill>
                    <a:srgbClr val="262626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  <a:latin typeface="+mn-lt"/>
                  <a:cs typeface="+mn-cs"/>
                </a:rPr>
                <a:t>AI GENITORI</a:t>
              </a: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800" b="1" dirty="0">
                  <a:solidFill>
                    <a:srgbClr val="262626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  <a:latin typeface="+mn-lt"/>
                  <a:cs typeface="+mn-cs"/>
                </a:rPr>
                <a:t>degli alunni della scuola dell’infanzia, </a:t>
              </a: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800" b="1" dirty="0">
                  <a:solidFill>
                    <a:srgbClr val="262626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  <a:latin typeface="+mn-lt"/>
                  <a:cs typeface="+mn-cs"/>
                </a:rPr>
                <a:t>della primaria e </a:t>
              </a: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800" b="1" dirty="0">
                  <a:solidFill>
                    <a:srgbClr val="262626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  <a:latin typeface="+mn-lt"/>
                  <a:cs typeface="+mn-cs"/>
                </a:rPr>
                <a:t>della secondaria di I° grado</a:t>
              </a: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2800" b="1" dirty="0">
                <a:solidFill>
                  <a:srgbClr val="262626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  <a:latin typeface="+mn-lt"/>
                <a:cs typeface="+mn-cs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b="1" dirty="0">
                  <a:solidFill>
                    <a:srgbClr val="262626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  <a:latin typeface="+mn-lt"/>
                  <a:cs typeface="+mn-cs"/>
                </a:rPr>
                <a:t>In particolare, in attuazione di quanto previsto dalle </a:t>
              </a: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b="1" dirty="0">
                  <a:solidFill>
                    <a:srgbClr val="262626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  <a:latin typeface="+mn-lt"/>
                  <a:cs typeface="+mn-cs"/>
                </a:rPr>
                <a:t>“Linee di indirizzo per favorire il diritto allo studio degli alunni adottati” del 2014, e relative</a:t>
              </a: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b="1" dirty="0">
                  <a:solidFill>
                    <a:srgbClr val="262626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  <a:latin typeface="+mn-lt"/>
                  <a:cs typeface="+mn-cs"/>
                </a:rPr>
                <a:t>all’accoglienza dei genitori che stanno vivendo l’esperienza dell’adozione, dell’affido o in altre situazioni </a:t>
              </a: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b="1" dirty="0">
                <a:solidFill>
                  <a:srgbClr val="262626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CFACC69-77CC-55E2-2CE8-FF78848593D6}"/>
              </a:ext>
            </a:extLst>
          </p:cNvPr>
          <p:cNvSpPr txBox="1"/>
          <p:nvPr/>
        </p:nvSpPr>
        <p:spPr>
          <a:xfrm>
            <a:off x="6651844" y="1261425"/>
            <a:ext cx="207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I.C. Sandro Pertini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F514FF2-0C4B-E0E2-741B-A42F1D4C0D61}"/>
              </a:ext>
            </a:extLst>
          </p:cNvPr>
          <p:cNvSpPr txBox="1"/>
          <p:nvPr/>
        </p:nvSpPr>
        <p:spPr>
          <a:xfrm>
            <a:off x="5950922" y="5435952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Anno scolastico 2022-2023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17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4353" y="259686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81100" y="2074783"/>
            <a:ext cx="1219200" cy="27084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7000" b="1" dirty="0">
                <a:solidFill>
                  <a:srgbClr val="2A7A9E">
                    <a:alpha val="40000"/>
                  </a:srgbClr>
                </a:solidFill>
                <a:latin typeface="+mn-lt"/>
                <a:cs typeface="Arial" pitchFamily="34" charset="0"/>
              </a:rPr>
              <a:t>2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9552" y="4783217"/>
            <a:ext cx="6480720" cy="1728192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400" cap="none" dirty="0">
                <a:ea typeface="+mn-ea"/>
                <a:cs typeface="+mn-cs"/>
              </a:rPr>
              <a:t>L’accesso è libero e gratuito per i genitori di tutti i plessi di cui è composto il nostro Istituto </a:t>
            </a:r>
          </a:p>
        </p:txBody>
      </p:sp>
      <p:sp>
        <p:nvSpPr>
          <p:cNvPr id="27658" name="Text Placeholder 9"/>
          <p:cNvSpPr>
            <a:spLocks noGrp="1"/>
          </p:cNvSpPr>
          <p:nvPr>
            <p:ph type="body" idx="1"/>
          </p:nvPr>
        </p:nvSpPr>
        <p:spPr>
          <a:xfrm>
            <a:off x="1007328" y="228195"/>
            <a:ext cx="6840760" cy="1969927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b="1" dirty="0">
                <a:solidFill>
                  <a:srgbClr val="404040"/>
                </a:solidFill>
                <a:latin typeface="Arial Black"/>
                <a:cs typeface="Arial Black"/>
              </a:rPr>
              <a:t>   MODALITA’ PER USUFRUIRE DEL SERVIZIO</a:t>
            </a:r>
          </a:p>
          <a:p>
            <a:pPr>
              <a:spcBef>
                <a:spcPct val="0"/>
              </a:spcBef>
            </a:pPr>
            <a:r>
              <a:rPr lang="en-US" sz="4000" b="1" dirty="0">
                <a:solidFill>
                  <a:srgbClr val="404040"/>
                </a:solidFill>
                <a:latin typeface="Arial Black"/>
                <a:cs typeface="Arial Black"/>
              </a:rPr>
              <a:t> </a:t>
            </a:r>
            <a:endParaRPr sz="4000" b="1" dirty="0">
              <a:solidFill>
                <a:srgbClr val="404040"/>
              </a:solidFill>
              <a:latin typeface="Arial Black"/>
              <a:cs typeface="Arial Black"/>
            </a:endParaRPr>
          </a:p>
        </p:txBody>
      </p:sp>
      <p:pic>
        <p:nvPicPr>
          <p:cNvPr id="3" name="Immagine 2" descr="th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349627"/>
            <a:ext cx="2470021" cy="2470021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DD4C869E-09EA-95C1-9EB1-850144740CC5}"/>
              </a:ext>
            </a:extLst>
          </p:cNvPr>
          <p:cNvSpPr txBox="1"/>
          <p:nvPr/>
        </p:nvSpPr>
        <p:spPr>
          <a:xfrm>
            <a:off x="3625547" y="2968469"/>
            <a:ext cx="207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I.C. Sandro Pertini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33B0D95-5F2A-ECC6-7E39-1840C9D88338}"/>
              </a:ext>
            </a:extLst>
          </p:cNvPr>
          <p:cNvSpPr txBox="1"/>
          <p:nvPr/>
        </p:nvSpPr>
        <p:spPr>
          <a:xfrm>
            <a:off x="3177137" y="3608212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Anno scolastico 2022-2023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3360" y="4572000"/>
            <a:ext cx="2444750" cy="228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F4891E"/>
            </a:solidFill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55776" y="188640"/>
            <a:ext cx="6103640" cy="1728192"/>
          </a:xfrm>
          <a:solidFill>
            <a:srgbClr val="08A1D9"/>
          </a:solidFill>
        </p:spPr>
        <p:txBody>
          <a:bodyPr tIns="0" bIns="0" rtlCol="0" anchor="t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4000" b="1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Come si prende appuntamento?</a:t>
            </a:r>
            <a:endParaRPr sz="4000" dirty="0">
              <a:latin typeface="+mn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540510" y="2367171"/>
            <a:ext cx="6408712" cy="193899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it-IT" sz="2800" dirty="0"/>
          </a:p>
          <a:p>
            <a:pPr algn="ctr"/>
            <a:r>
              <a:rPr lang="it-IT" sz="3600" dirty="0">
                <a:solidFill>
                  <a:srgbClr val="000000"/>
                </a:solidFill>
              </a:rPr>
              <a:t>Richiesta via mail </a:t>
            </a:r>
          </a:p>
          <a:p>
            <a:pPr algn="ctr"/>
            <a:endParaRPr lang="it-IT" sz="1000" dirty="0">
              <a:solidFill>
                <a:srgbClr val="000000"/>
              </a:solidFill>
            </a:endParaRPr>
          </a:p>
          <a:p>
            <a:pPr algn="ctr"/>
            <a:r>
              <a:rPr lang="it-IT" sz="3600" dirty="0">
                <a:solidFill>
                  <a:srgbClr val="000000"/>
                </a:solidFill>
                <a:hlinkClick r:id="rId5"/>
              </a:rPr>
              <a:t>duga.marina@icpertini.cloud</a:t>
            </a:r>
            <a:endParaRPr lang="it-IT" sz="3600" dirty="0">
              <a:solidFill>
                <a:srgbClr val="000000"/>
              </a:solidFill>
            </a:endParaRPr>
          </a:p>
          <a:p>
            <a:pPr algn="ctr"/>
            <a:endParaRPr lang="it-IT" sz="1000" dirty="0">
              <a:solidFill>
                <a:srgbClr val="000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A0A6D07-DACF-22FE-B9E9-7C825338270F}"/>
              </a:ext>
            </a:extLst>
          </p:cNvPr>
          <p:cNvSpPr txBox="1"/>
          <p:nvPr/>
        </p:nvSpPr>
        <p:spPr>
          <a:xfrm>
            <a:off x="3310354" y="5445224"/>
            <a:ext cx="4594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L’operatore ricevuta la richiesta darà l’appuntamento utilizzando la mail fornita dall’utente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4B9BC92-C9C0-2431-4B2E-0F8F9312179B}"/>
              </a:ext>
            </a:extLst>
          </p:cNvPr>
          <p:cNvSpPr txBox="1"/>
          <p:nvPr/>
        </p:nvSpPr>
        <p:spPr>
          <a:xfrm>
            <a:off x="163684" y="206503"/>
            <a:ext cx="207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I.C. Sandro Pertini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3BD4400-47C0-7D46-BB48-7CC0E1BE8F01}"/>
              </a:ext>
            </a:extLst>
          </p:cNvPr>
          <p:cNvSpPr txBox="1"/>
          <p:nvPr/>
        </p:nvSpPr>
        <p:spPr>
          <a:xfrm>
            <a:off x="305179" y="3470223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a.s.  2022-2023</a:t>
            </a:r>
          </a:p>
        </p:txBody>
      </p:sp>
    </p:spTree>
    <p:custDataLst>
      <p:tags r:id="rId1"/>
    </p:custData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 rot="-5400000">
            <a:off x="-2146300" y="2451100"/>
            <a:ext cx="5486400" cy="10414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t-IT" sz="5400" b="1" dirty="0">
                <a:solidFill>
                  <a:srgbClr val="000000"/>
                </a:solidFill>
                <a:latin typeface="Calibri" pitchFamily="34" charset="0"/>
              </a:rPr>
              <a:t>DOMANDE </a:t>
            </a:r>
            <a:endParaRPr lang="it-IT" sz="5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1475656" y="548680"/>
            <a:ext cx="705678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3600" b="1" dirty="0">
                <a:solidFill>
                  <a:srgbClr val="2C99FC"/>
                </a:solidFill>
                <a:latin typeface="Calibri" pitchFamily="34" charset="0"/>
              </a:rPr>
              <a:t>QUANTO DURANO GLI INCONTRI?</a:t>
            </a:r>
          </a:p>
          <a:p>
            <a:pPr marL="571500" indent="-571500">
              <a:buFontTx/>
              <a:buChar char="-"/>
            </a:pPr>
            <a:r>
              <a:rPr lang="it-IT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</a:rPr>
              <a:t>Circa 45 minuti</a:t>
            </a:r>
            <a:endParaRPr lang="it-IT" sz="3200" dirty="0">
              <a:solidFill>
                <a:srgbClr val="3366FF"/>
              </a:solidFill>
              <a:latin typeface="Calibri" pitchFamily="34" charset="0"/>
            </a:endParaRPr>
          </a:p>
          <a:p>
            <a:endParaRPr lang="it-IT" sz="800" dirty="0">
              <a:solidFill>
                <a:srgbClr val="2C99FC"/>
              </a:solidFill>
              <a:latin typeface="Calibri" pitchFamily="34" charset="0"/>
            </a:endParaRPr>
          </a:p>
          <a:p>
            <a:r>
              <a:rPr lang="it-IT" sz="3600" b="1" dirty="0">
                <a:solidFill>
                  <a:srgbClr val="2C99FC"/>
                </a:solidFill>
                <a:latin typeface="Calibri" pitchFamily="34" charset="0"/>
              </a:rPr>
              <a:t>IL SERVIZIO OFFERTO E’ UNA PSICOTERAPIA?</a:t>
            </a:r>
          </a:p>
          <a:p>
            <a:r>
              <a:rPr lang="it-IT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</a:rPr>
              <a:t>- </a:t>
            </a:r>
            <a:r>
              <a:rPr lang="it-IT" sz="30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</a:rPr>
              <a:t>No, i colloqui non hanno una finalità terapeutica ma costituiscono un momento di ascolto per i genitori, al fine di inquadrare la tematica e attivare le opportune risorse. </a:t>
            </a:r>
          </a:p>
          <a:p>
            <a:endParaRPr lang="it-IT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5550756"/>
            <a:ext cx="971600" cy="130724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63688" y="5249918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FF0000"/>
                </a:solidFill>
                <a:latin typeface="Arial Black"/>
                <a:cs typeface="Arial Black"/>
              </a:rPr>
              <a:t>?</a:t>
            </a:r>
          </a:p>
        </p:txBody>
      </p:sp>
      <p:pic>
        <p:nvPicPr>
          <p:cNvPr id="2" name="Immagine 1" descr="th-3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15050"/>
            <a:ext cx="742950" cy="55431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FC1A990-E9AE-D12D-8E3B-CD1CD843FD00}"/>
              </a:ext>
            </a:extLst>
          </p:cNvPr>
          <p:cNvSpPr txBox="1"/>
          <p:nvPr/>
        </p:nvSpPr>
        <p:spPr>
          <a:xfrm>
            <a:off x="6461779" y="228600"/>
            <a:ext cx="207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I.C. Sandro Pertini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2C05E2A-E8D5-D916-83C4-072855D7AB03}"/>
              </a:ext>
            </a:extLst>
          </p:cNvPr>
          <p:cNvSpPr txBox="1"/>
          <p:nvPr/>
        </p:nvSpPr>
        <p:spPr>
          <a:xfrm>
            <a:off x="5060905" y="5203752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Anno scolastico 2022-2023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 rot="-5400000">
            <a:off x="-2146300" y="2451100"/>
            <a:ext cx="5486400" cy="10414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t-IT" sz="5400" b="1" dirty="0">
                <a:solidFill>
                  <a:srgbClr val="000000"/>
                </a:solidFill>
                <a:latin typeface="Calibri" pitchFamily="34" charset="0"/>
              </a:rPr>
              <a:t>DOMANDE</a:t>
            </a:r>
            <a:r>
              <a:rPr lang="it-IT" sz="5400" b="1" dirty="0">
                <a:solidFill>
                  <a:srgbClr val="FFFFFF"/>
                </a:solidFill>
                <a:latin typeface="Calibri" pitchFamily="34" charset="0"/>
              </a:rPr>
              <a:t> </a:t>
            </a:r>
            <a:endParaRPr lang="it-IT" sz="5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1475656" y="332656"/>
            <a:ext cx="7391400" cy="600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3600" b="1" dirty="0">
                <a:solidFill>
                  <a:srgbClr val="407AFF"/>
                </a:solidFill>
                <a:latin typeface="Calibri" pitchFamily="34" charset="0"/>
              </a:rPr>
              <a:t>….E LA PRIVACY?</a:t>
            </a:r>
          </a:p>
          <a:p>
            <a:endParaRPr lang="it-IT" sz="800" dirty="0">
              <a:solidFill>
                <a:srgbClr val="407AFF"/>
              </a:solidFill>
              <a:latin typeface="Calibri" pitchFamily="34" charset="0"/>
            </a:endParaRPr>
          </a:p>
          <a:p>
            <a:r>
              <a:rPr lang="it-IT" sz="3200" dirty="0">
                <a:latin typeface="Calibri" pitchFamily="34" charset="0"/>
              </a:rPr>
              <a:t>L’operatore è tenuto al segreto professionale e seguirà la normativa vigente in materia di privacy</a:t>
            </a:r>
          </a:p>
          <a:p>
            <a:endParaRPr lang="it-IT" sz="1100" dirty="0">
              <a:latin typeface="Calibri" pitchFamily="34" charset="0"/>
            </a:endParaRPr>
          </a:p>
          <a:p>
            <a:r>
              <a:rPr lang="it-IT" sz="3000" b="1" dirty="0">
                <a:solidFill>
                  <a:srgbClr val="407AFF"/>
                </a:solidFill>
                <a:latin typeface="Calibri" pitchFamily="34" charset="0"/>
              </a:rPr>
              <a:t>….E SE CI FOSSE BISOGNO DI UN AIUTO SPECIALISTICO PER LE DINAMICHE EVIDENZIATE?</a:t>
            </a:r>
          </a:p>
          <a:p>
            <a:r>
              <a:rPr lang="it-IT" sz="3600" dirty="0">
                <a:latin typeface="Calibri" pitchFamily="34" charset="0"/>
              </a:rPr>
              <a:t>L’operatore si attiverà per trovare le risorse più adeguate sul territorio</a:t>
            </a:r>
          </a:p>
          <a:p>
            <a:endParaRPr lang="it-IT" sz="3600" dirty="0">
              <a:solidFill>
                <a:srgbClr val="407AFF"/>
              </a:solidFill>
              <a:latin typeface="Calibri" pitchFamily="34" charset="0"/>
            </a:endParaRPr>
          </a:p>
        </p:txBody>
      </p:sp>
      <p:pic>
        <p:nvPicPr>
          <p:cNvPr id="4" name="Immagine 3" descr="th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742950" cy="597256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02CFF8-543A-1802-F770-97546D3BD341}"/>
              </a:ext>
            </a:extLst>
          </p:cNvPr>
          <p:cNvSpPr txBox="1"/>
          <p:nvPr/>
        </p:nvSpPr>
        <p:spPr>
          <a:xfrm>
            <a:off x="6372200" y="332656"/>
            <a:ext cx="207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I.C. Sandro Pertini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566EE6D-F601-7806-3924-6A08D2F38DA3}"/>
              </a:ext>
            </a:extLst>
          </p:cNvPr>
          <p:cNvSpPr txBox="1"/>
          <p:nvPr/>
        </p:nvSpPr>
        <p:spPr>
          <a:xfrm>
            <a:off x="5940152" y="5229200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Anno scolastico 2022-2023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A139D57-3A43-AE8B-2874-2C6DE2FB32BA}"/>
              </a:ext>
            </a:extLst>
          </p:cNvPr>
          <p:cNvSpPr txBox="1"/>
          <p:nvPr/>
        </p:nvSpPr>
        <p:spPr>
          <a:xfrm>
            <a:off x="1763688" y="5275366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FF0000"/>
                </a:solidFill>
                <a:latin typeface="Arial Black"/>
                <a:cs typeface="Arial Black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1193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332656"/>
            <a:ext cx="3960440" cy="708025"/>
          </a:xfrm>
          <a:prstGeom prst="rect">
            <a:avLst/>
          </a:prstGeom>
          <a:solidFill>
            <a:srgbClr val="FFC000"/>
          </a:solidFill>
        </p:spPr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dirty="0">
                <a:solidFill>
                  <a:srgbClr val="008000"/>
                </a:solidFill>
                <a:latin typeface="+mj-lt"/>
                <a:cs typeface="+mn-cs"/>
              </a:rPr>
              <a:t>Chi sono?</a:t>
            </a:r>
            <a:endParaRPr lang="it-IT" sz="4000" dirty="0">
              <a:solidFill>
                <a:srgbClr val="008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0888" y="5127625"/>
            <a:ext cx="7974012" cy="400050"/>
          </a:xfrm>
          <a:prstGeom prst="rect">
            <a:avLst/>
          </a:prstGeom>
          <a:noFill/>
        </p:spPr>
        <p:txBody>
          <a:bodyPr wrap="none">
            <a:norm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628800"/>
            <a:ext cx="806489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8000"/>
                </a:solidFill>
              </a:rPr>
              <a:t>Dott.ssa Marina Duga </a:t>
            </a:r>
          </a:p>
          <a:p>
            <a:endParaRPr lang="it-IT" sz="2400" b="1" dirty="0">
              <a:solidFill>
                <a:srgbClr val="008000"/>
              </a:solidFill>
            </a:endParaRPr>
          </a:p>
          <a:p>
            <a:pPr algn="just"/>
            <a:r>
              <a:rPr lang="it-IT" sz="2000" dirty="0"/>
              <a:t>Docente a tempo indeterminato di lettere, formata presso la scuola come Tutor per l’utilizzo del «Problem solving» nei colloqui all’interno della struttura scolastica.</a:t>
            </a:r>
          </a:p>
          <a:p>
            <a:pPr algn="just"/>
            <a:r>
              <a:rPr lang="it-IT" sz="2000" dirty="0"/>
              <a:t>Referente sulle tematiche dell’adozione e dell’affido dell’area Inclusione </a:t>
            </a:r>
          </a:p>
          <a:p>
            <a:pPr algn="just"/>
            <a:r>
              <a:rPr lang="it-IT" sz="2000" dirty="0"/>
              <a:t>Pedagogista, Psicologa, Psicoterapeuta, specializzata in psicologia del Ciclo di vita: bambino, adolescente, adulto e famiglia.</a:t>
            </a:r>
          </a:p>
          <a:p>
            <a:endParaRPr lang="it-IT" dirty="0"/>
          </a:p>
          <a:p>
            <a:endParaRPr lang="it-IT" sz="2400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AF0CB26-F576-CB5F-F0FC-C20464035A47}"/>
              </a:ext>
            </a:extLst>
          </p:cNvPr>
          <p:cNvSpPr txBox="1"/>
          <p:nvPr/>
        </p:nvSpPr>
        <p:spPr>
          <a:xfrm>
            <a:off x="6372200" y="332656"/>
            <a:ext cx="207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I.C. Sandro Pertini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EF96CA3-E5FC-F94D-D878-77DA1532336A}"/>
              </a:ext>
            </a:extLst>
          </p:cNvPr>
          <p:cNvSpPr txBox="1"/>
          <p:nvPr/>
        </p:nvSpPr>
        <p:spPr>
          <a:xfrm>
            <a:off x="5940152" y="5229200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Anno scolastico 2022-2023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xmlns:p14="http://schemas.microsoft.com/office/powerpoint/2010/main"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1174799" y="2240867"/>
            <a:ext cx="3888432" cy="30963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00"/>
              </a:spcBef>
            </a:pPr>
            <a:endParaRPr lang="it-IT" sz="3200" dirty="0">
              <a:solidFill>
                <a:schemeClr val="accent2"/>
              </a:solidFill>
              <a:latin typeface="Calibri" pitchFamily="34" charset="0"/>
            </a:endParaRPr>
          </a:p>
          <a:p>
            <a:pPr>
              <a:spcBef>
                <a:spcPts val="100"/>
              </a:spcBef>
            </a:pPr>
            <a:endParaRPr lang="it-IT" sz="3200" dirty="0">
              <a:solidFill>
                <a:schemeClr val="accent2"/>
              </a:solidFill>
              <a:latin typeface="Calibri" pitchFamily="34" charset="0"/>
            </a:endParaRPr>
          </a:p>
          <a:p>
            <a:pPr>
              <a:spcBef>
                <a:spcPts val="100"/>
              </a:spcBef>
            </a:pPr>
            <a:endParaRPr lang="it-IT" sz="2800" dirty="0">
              <a:solidFill>
                <a:srgbClr val="FFFFFF"/>
              </a:solidFill>
              <a:latin typeface="Calibri" pitchFamily="34" charset="0"/>
            </a:endParaRPr>
          </a:p>
          <a:p>
            <a:endParaRPr lang="it-IT" sz="2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9939" name="TextBox 4"/>
          <p:cNvSpPr txBox="1">
            <a:spLocks noChangeArrowheads="1"/>
          </p:cNvSpPr>
          <p:nvPr/>
        </p:nvSpPr>
        <p:spPr bwMode="auto">
          <a:xfrm>
            <a:off x="395536" y="188640"/>
            <a:ext cx="4648200" cy="194421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t-IT" sz="4400" b="1" dirty="0">
                <a:solidFill>
                  <a:schemeClr val="accent1"/>
                </a:solidFill>
                <a:latin typeface="Calibri" pitchFamily="34" charset="0"/>
              </a:rPr>
              <a:t>UN’OPPORTUNITA’ DI CONFRONTO E DIALOGO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-1216526" y="173789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300192" y="908720"/>
            <a:ext cx="2448272" cy="36724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0000" dist="23000" dir="5400000" rotWithShape="0">
              <a:srgbClr val="FF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 descr="th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484784"/>
            <a:ext cx="1584176" cy="230425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678114" y="2669029"/>
            <a:ext cx="29523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Progetto Spazio Ascolto Genitori </a:t>
            </a:r>
          </a:p>
          <a:p>
            <a:r>
              <a:rPr lang="it-IT" sz="2800" dirty="0"/>
              <a:t>per l’inclusione e</a:t>
            </a:r>
          </a:p>
          <a:p>
            <a:r>
              <a:rPr lang="it-IT" sz="2800" dirty="0"/>
              <a:t>il benessere a scuola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372200" y="332656"/>
            <a:ext cx="207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I.C. Sandro Pertini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B8648F9-9803-5143-FDA1-B4520501DDB2}"/>
              </a:ext>
            </a:extLst>
          </p:cNvPr>
          <p:cNvSpPr txBox="1"/>
          <p:nvPr/>
        </p:nvSpPr>
        <p:spPr>
          <a:xfrm>
            <a:off x="5940152" y="5229200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Anno scolastico 2022-2023</a:t>
            </a:r>
          </a:p>
        </p:txBody>
      </p:sp>
    </p:spTree>
  </p:cSld>
  <p:clrMapOvr>
    <a:masterClrMapping/>
  </p:clrMapOvr>
  <p:transition spd="slow">
    <p:dissolv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09QH3iDYSZce3zG7lU8ci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Personalizzati 1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557</Words>
  <Application>Microsoft Office PowerPoint</Application>
  <PresentationFormat>Presentazione su schermo (4:3)</PresentationFormat>
  <Paragraphs>95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Franklin Gothic Book</vt:lpstr>
      <vt:lpstr>Franklin Gothic Medium</vt:lpstr>
      <vt:lpstr>Georgia</vt:lpstr>
      <vt:lpstr>Wingdings</vt:lpstr>
      <vt:lpstr>Angoli</vt:lpstr>
      <vt:lpstr>  SPAZIO ASCOLTO genitori   area benessere e inclusione</vt:lpstr>
      <vt:lpstr>Perché lo sportello?</vt:lpstr>
      <vt:lpstr>Presentazione standard di PowerPoint</vt:lpstr>
      <vt:lpstr>L’accesso è libero e gratuito per i genitori di tutti i plessi di cui è composto il nostro Istituto </vt:lpstr>
      <vt:lpstr>Come si prende appuntamento?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2022-10-18T17:30:28Z</dcterms:modified>
</cp:coreProperties>
</file>